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Default Extension="doc" ContentType="application/msword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bin" ContentType="application/vnd.ms-office.legacyDiagramTex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1" r:id="rId3"/>
    <p:sldMasterId id="2147483653" r:id="rId4"/>
  </p:sldMasterIdLst>
  <p:notesMasterIdLst>
    <p:notesMasterId r:id="rId27"/>
  </p:notesMasterIdLst>
  <p:sldIdLst>
    <p:sldId id="256" r:id="rId5"/>
    <p:sldId id="257" r:id="rId6"/>
    <p:sldId id="260" r:id="rId7"/>
    <p:sldId id="258" r:id="rId8"/>
    <p:sldId id="261" r:id="rId9"/>
    <p:sldId id="264" r:id="rId10"/>
    <p:sldId id="275" r:id="rId11"/>
    <p:sldId id="265" r:id="rId12"/>
    <p:sldId id="266" r:id="rId13"/>
    <p:sldId id="267" r:id="rId14"/>
    <p:sldId id="268" r:id="rId15"/>
    <p:sldId id="269" r:id="rId16"/>
    <p:sldId id="273" r:id="rId17"/>
    <p:sldId id="274" r:id="rId18"/>
    <p:sldId id="270" r:id="rId19"/>
    <p:sldId id="271" r:id="rId20"/>
    <p:sldId id="272" r:id="rId21"/>
    <p:sldId id="262" r:id="rId22"/>
    <p:sldId id="263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99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06/relationships/legacyDocTextInfo" Target="legacyDocTextInfo.bin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k-SK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sk-SK"/>
          </a:p>
        </p:txBody>
      </p:sp>
      <p:sp>
        <p:nvSpPr>
          <p:cNvPr id="410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k-SK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DC38D5-B5C8-438A-B3EF-629E4412F110}" type="slidenum">
              <a:rPr lang="sk-SK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E15F2-723C-4E42-94DE-AC9BDDC674BD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D734B-52D4-4D7F-B846-9B6E4A169D33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6919B-A17A-41D8-83E8-5ECDF7390FBA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87043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7044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7045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87046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87047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87048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870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870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87051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87052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87053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736E1A6-9D69-4975-B480-43AE5CC6B29A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7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9" grpId="0"/>
      <p:bldP spid="87050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0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870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E2E62-57EC-4134-A396-F0C9B587D68D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B4B9E-6178-4972-8195-6C0CB45314E6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5D417-7E79-4FDD-9CCB-7C5CF45CE918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745E6-9523-4BA4-B707-1EC22F57D7A8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426E3-E152-4BD1-BF9D-EFC287D5B398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C7B96-44E8-492E-B80B-D762F593A8A1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649AD-C835-46DE-9835-157E86D8CD2D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C126A-F6E6-41DB-B3F0-E5C400BAA483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4001F-4947-4E56-BEE8-13F31CA51BE5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59A37-C399-4916-8961-93215A60C8D5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73D38-5475-4903-AF16-E63922D1799F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9216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64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65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66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67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68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6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7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71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72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73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74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7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76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7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78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7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80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81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2182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218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9218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9218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92186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92187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92188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08BB8DD-DC1B-4A1E-89C1-A1319C120264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4" grpId="0"/>
      <p:bldP spid="92185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1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21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867A2F-8F31-4AB7-8A02-FBEE863B03C9}" type="slidenum">
              <a:rPr lang="sk-SK"/>
              <a:pPr/>
              <a:t>‹#›</a:t>
            </a:fld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1A5B06-A0B2-4142-8576-EC5B066BF33B}" type="slidenum">
              <a:rPr lang="sk-SK"/>
              <a:pPr/>
              <a:t>‹#›</a:t>
            </a:fld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774BA15-0098-4C89-AEBB-5581331C9526}" type="slidenum">
              <a:rPr lang="sk-SK"/>
              <a:pPr/>
              <a:t>‹#›</a:t>
            </a:fld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päty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C308240-892B-4A9C-B83A-7AC34EB7929D}" type="slidenum">
              <a:rPr lang="sk-SK"/>
              <a:pPr/>
              <a:t>‹#›</a:t>
            </a:fld>
            <a:endParaRPr lang="sk-SK"/>
          </a:p>
        </p:txBody>
      </p:sp>
      <p:sp>
        <p:nvSpPr>
          <p:cNvPr id="9" name="Zástupný symbol dátumu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F0074E-B356-496E-91F4-AD645FED75E6}" type="slidenum">
              <a:rPr lang="sk-SK"/>
              <a:pPr/>
              <a:t>‹#›</a:t>
            </a:fld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ADF006-A6C6-428B-B051-EC507422BC86}" type="slidenum">
              <a:rPr lang="sk-SK"/>
              <a:pPr/>
              <a:t>‹#›</a:t>
            </a:fld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43685-E9F6-4328-8D2B-A48F7B3D809D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9CD374-0971-4EF4-AEA7-5C3E2D66EA44}" type="slidenum">
              <a:rPr lang="sk-SK"/>
              <a:pPr/>
              <a:t>‹#›</a:t>
            </a:fld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CCA326-6F27-4DC1-A29A-230F83B16D6B}" type="slidenum">
              <a:rPr lang="sk-SK"/>
              <a:pPr/>
              <a:t>‹#›</a:t>
            </a:fld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64E960-26EE-41FF-8EA5-2DDC0CC67B74}" type="slidenum">
              <a:rPr lang="sk-SK"/>
              <a:pPr/>
              <a:t>‹#›</a:t>
            </a:fld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A208DF-D3BB-4EDA-9D01-317D6E1A86C2}" type="slidenum">
              <a:rPr lang="sk-SK"/>
              <a:pPr/>
              <a:t>‹#›</a:t>
            </a:fld>
            <a:endParaRPr lang="sk-SK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0035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5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5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5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5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6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6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6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6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6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6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6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6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6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6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7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7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037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0037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10037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100375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10037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100377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D2BF485-6D1E-42F9-98EC-23F9C4AFB60E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0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73" grpId="0"/>
      <p:bldP spid="100374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3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037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72CA7-9CB0-4091-967B-4264DA46CA5C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797C5-1425-4A1E-BFC6-D1AACF1E540D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A1FA6-D8F2-4B8D-B862-E4E0ED6A2471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26CD0-6F31-4523-B3F7-EB5E6DFDA3AD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84840-290E-461E-B827-24C3135DDF83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298B0-E473-4FD1-B7EC-8D588D4A168F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30950-4AD7-4A14-B513-98E006A627FF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66F36-850B-4514-AB04-363B6EA7B53C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7E6F9-0AA6-4640-8CE2-ED340A6FBE19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AD078-24C9-4E7D-B118-A04788F0BDE0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9886A-71F2-4FC2-B9D0-14092BE3B2F1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ABF8AC2-C9C1-4AD4-8579-B447AF7679B8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5AE49-602C-487B-A576-74D3555A92B0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9200A-EE1A-4E5E-8771-AC1AD39CB7D3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93D4A-D4F5-4A9D-9AA7-5C3B5183EFF7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64DF2-1FCB-4364-B76B-8683008959F8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1BA0AF-E9A3-4159-8DA1-79BE68C38D7A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B0CA05C-2FA1-4173-89A2-FD5F3AA29B97}" type="slidenum">
              <a:rPr lang="sk-SK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8601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602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602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8602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8602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8602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8602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8602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860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sk-SK"/>
          </a:p>
        </p:txBody>
      </p:sp>
      <p:sp>
        <p:nvSpPr>
          <p:cNvPr id="860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sk-SK"/>
          </a:p>
        </p:txBody>
      </p:sp>
      <p:sp>
        <p:nvSpPr>
          <p:cNvPr id="860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028F327-74F8-4F20-A795-3145E02E9928}" type="slidenum">
              <a:rPr lang="sk-SK"/>
              <a:pPr/>
              <a:t>‹#›</a:t>
            </a:fld>
            <a:endParaRPr lang="sk-SK"/>
          </a:p>
        </p:txBody>
      </p:sp>
      <p:sp>
        <p:nvSpPr>
          <p:cNvPr id="8603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  <p:sp>
        <p:nvSpPr>
          <p:cNvPr id="8603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6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6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6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6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60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30" grpId="0"/>
      <p:bldP spid="86031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8603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8603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8603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8603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0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860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9113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4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4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4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4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4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4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4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4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4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4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5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5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5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5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5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5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5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5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9115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115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9116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  <p:sp>
        <p:nvSpPr>
          <p:cNvPr id="9116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9116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9116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3A3DC0DD-6182-4E31-B5DE-B084B630F818}" type="slidenum">
              <a:rPr lang="sk-SK"/>
              <a:pPr/>
              <a:t>‹#›</a:t>
            </a:fld>
            <a:endParaRPr lang="sk-SK"/>
          </a:p>
        </p:txBody>
      </p:sp>
      <p:sp>
        <p:nvSpPr>
          <p:cNvPr id="9116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sk-SK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1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1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1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1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1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60" grpId="0"/>
      <p:bldP spid="91161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1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116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1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116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1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116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1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116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1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116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9933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3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3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3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3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3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3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3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3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4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4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4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4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4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4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4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4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9934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9934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  <p:sp>
        <p:nvSpPr>
          <p:cNvPr id="9935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9935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9935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9935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2716F11-D03B-4310-9AB9-11C7F57D8D20}" type="slidenum">
              <a:rPr lang="sk-SK"/>
              <a:pPr/>
              <a:t>‹#›</a:t>
            </a:fld>
            <a:endParaRPr lang="sk-SK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9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9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9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9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9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9" grpId="0"/>
      <p:bldP spid="99350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3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935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3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935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3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935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3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935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3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93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acovn__h_rok_programu_Microsoft_Office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af_programu_Microsoft_Office_Excel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af_programu_Microsoft_Office_Excel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acovn__h_rok_programu_Microsoft_Office_Excel_97-2003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acovn__h_rok_programu_Microsoft_Office_Excel_97-2003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acovn__h_rok_programu_Microsoft_Office_Excel_97-2003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racovn__h_rok_programu_Microsoft_Office_Excel_97-2003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kument_programu_Microsoft_Office_Word_97_-_20031.doc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Ing. Tibor Lebocký, prezident SPZ a SPK</a:t>
            </a:r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5E9F-E649-4442-99C1-CB75B2A531E0}" type="slidenum">
              <a:rPr lang="sk-SK"/>
              <a:pPr/>
              <a:t>1</a:t>
            </a:fld>
            <a:endParaRPr lang="sk-SK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5538"/>
            <a:ext cx="7918450" cy="2447925"/>
          </a:xfrm>
        </p:spPr>
        <p:txBody>
          <a:bodyPr/>
          <a:lstStyle/>
          <a:p>
            <a:r>
              <a:rPr lang="sk-SK">
                <a:solidFill>
                  <a:srgbClr val="008000"/>
                </a:solidFill>
              </a:rPr>
              <a:t>Názorové platformy súčasného usporiadania poľovníctva na Slovensku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92600"/>
            <a:ext cx="6400800" cy="1346200"/>
          </a:xfrm>
        </p:spPr>
        <p:txBody>
          <a:bodyPr/>
          <a:lstStyle/>
          <a:p>
            <a:r>
              <a:rPr lang="sk-SK" sz="2400"/>
              <a:t>Zasadnutie Rady SPZ</a:t>
            </a:r>
          </a:p>
          <a:p>
            <a:r>
              <a:rPr lang="sk-SK" sz="2400"/>
              <a:t>Žilina, 23.októbra 2010</a:t>
            </a:r>
          </a:p>
        </p:txBody>
      </p:sp>
      <p:pic>
        <p:nvPicPr>
          <p:cNvPr id="2052" name="Picture 4" descr="logo_SPK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3429000"/>
            <a:ext cx="2249487" cy="2913063"/>
          </a:xfrm>
          <a:prstGeom prst="rect">
            <a:avLst/>
          </a:prstGeom>
          <a:noFill/>
        </p:spPr>
      </p:pic>
      <p:pic>
        <p:nvPicPr>
          <p:cNvPr id="2053" name="Picture 5" descr="SP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500438"/>
            <a:ext cx="1931987" cy="2738437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Zdroje z produkcie</a:t>
            </a:r>
          </a:p>
        </p:txBody>
      </p:sp>
      <p:graphicFrame>
        <p:nvGraphicFramePr>
          <p:cNvPr id="5939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68313" y="1543050"/>
          <a:ext cx="8064500" cy="4949825"/>
        </p:xfrm>
        <a:graphic>
          <a:graphicData uri="http://schemas.openxmlformats.org/presentationml/2006/ole">
            <p:oleObj spid="_x0000_s59396" name="Pracovný hárok" r:id="rId3" imgW="6172200" imgH="3476549" progId="Excel.Sheet.8">
              <p:embed/>
            </p:oleObj>
          </a:graphicData>
        </a:graphic>
      </p:graphicFrame>
      <p:pic>
        <p:nvPicPr>
          <p:cNvPr id="59398" name="Picture 6" descr="P10937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724400"/>
            <a:ext cx="2333625" cy="1751013"/>
          </a:xfrm>
          <a:prstGeom prst="rect">
            <a:avLst/>
          </a:prstGeom>
          <a:noFill/>
        </p:spPr>
      </p:pic>
      <p:pic>
        <p:nvPicPr>
          <p:cNvPr id="59399" name="Picture 7" descr="P10937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4724400"/>
            <a:ext cx="2405063" cy="1804988"/>
          </a:xfrm>
          <a:prstGeom prst="rect">
            <a:avLst/>
          </a:prstGeom>
          <a:noFill/>
        </p:spPr>
      </p:pic>
      <p:pic>
        <p:nvPicPr>
          <p:cNvPr id="59400" name="Picture 8" descr="P11238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4724400"/>
            <a:ext cx="2332037" cy="174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02588" cy="922337"/>
          </a:xfrm>
        </p:spPr>
        <p:txBody>
          <a:bodyPr/>
          <a:lstStyle/>
          <a:p>
            <a:r>
              <a:rPr lang="sk-SK" sz="2800"/>
              <a:t>Zdroje z produkcie</a:t>
            </a:r>
          </a:p>
        </p:txBody>
      </p:sp>
      <p:graphicFrame>
        <p:nvGraphicFramePr>
          <p:cNvPr id="60424" name="Object 8"/>
          <p:cNvGraphicFramePr>
            <a:graphicFrameLocks noChangeAspect="1"/>
          </p:cNvGraphicFramePr>
          <p:nvPr>
            <p:ph idx="1"/>
          </p:nvPr>
        </p:nvGraphicFramePr>
        <p:xfrm>
          <a:off x="755650" y="1138238"/>
          <a:ext cx="7920038" cy="5594350"/>
        </p:xfrm>
        <a:graphic>
          <a:graphicData uri="http://schemas.openxmlformats.org/presentationml/2006/ole">
            <p:oleObj spid="_x0000_s60424" name="Graf" r:id="rId3" imgW="7096049" imgH="5010302" progId="Excel.Chart.8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z="2800"/>
              <a:t>Zdroje z produkcie</a:t>
            </a:r>
          </a:p>
        </p:txBody>
      </p:sp>
      <p:graphicFrame>
        <p:nvGraphicFramePr>
          <p:cNvPr id="61443" name="Object 3"/>
          <p:cNvGraphicFramePr>
            <a:graphicFrameLocks noChangeAspect="1"/>
          </p:cNvGraphicFramePr>
          <p:nvPr>
            <p:ph idx="1"/>
          </p:nvPr>
        </p:nvGraphicFramePr>
        <p:xfrm>
          <a:off x="611188" y="1066800"/>
          <a:ext cx="8064500" cy="5694363"/>
        </p:xfrm>
        <a:graphic>
          <a:graphicData uri="http://schemas.openxmlformats.org/presentationml/2006/ole">
            <p:oleObj spid="_x0000_s61443" name="Graf" r:id="rId3" imgW="7096049" imgH="5010302" progId="Excel.Chart.8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r>
              <a:rPr lang="sk-SK" sz="2400"/>
              <a:t>Produkcia diviny v r.2009</a:t>
            </a:r>
          </a:p>
        </p:txBody>
      </p:sp>
      <p:graphicFrame>
        <p:nvGraphicFramePr>
          <p:cNvPr id="6656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762000"/>
          <a:ext cx="9144000" cy="6126163"/>
        </p:xfrm>
        <a:graphic>
          <a:graphicData uri="http://schemas.openxmlformats.org/presentationml/2006/ole">
            <p:oleObj spid="_x0000_s66564" name="Pracovný hárok" r:id="rId3" imgW="9849002" imgH="99441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sk-SK" sz="2400"/>
              <a:t>Produkcia diviny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sk-SK" sz="2000" b="1"/>
              <a:t>Metodika výpočtu</a:t>
            </a:r>
          </a:p>
          <a:p>
            <a:pPr>
              <a:lnSpc>
                <a:spcPct val="80000"/>
              </a:lnSpc>
              <a:buFontTx/>
              <a:buNone/>
            </a:pPr>
            <a:endParaRPr lang="sk-SK" sz="2000"/>
          </a:p>
          <a:p>
            <a:pPr>
              <a:lnSpc>
                <a:spcPct val="80000"/>
              </a:lnSpc>
              <a:buFontTx/>
              <a:buNone/>
            </a:pPr>
            <a:r>
              <a:rPr lang="sk-SK" sz="2000"/>
              <a:t>Pri zhodnotení produkcie diviny sme vychádzali z údajov o love (odstrel a odchyt) vybraných druhov zveri v poľovníckej sezóne 2009/2010. Produkciu v kusoch sme prepočítali na divinu na základe priemernej plánovanej hmotnosti, určenej pre vybrané druhy zveri takto: jelenia 70 kg, danielia 35 kg, muflónia 20 kg, srnčia 13 kg, diviačia 35 kg, bažantia 1,2 kg, zajac 3,9 kg, kačica 1,1 kg a hus 3 kg. Finančnú hodnotu vyprodukovanej diviny sme určili na základe priemerných nákupných cien v koži, resp. v perí za kilogram na Slovensku v danej poľovníckej sezóne takto: jelenina 2,15 €, danielina 2,15 €, muflónina 1,35 €, srňacina 3,00 €, diviačina 1,35 €, bažantnina 1,16 €, zajačina 3,80 €, kačacina 1,16 € a husacina 3,00 €. Produkciu diviny v kg a jej finančnú hodnotu v € sme vyhodnotili podľa poľovných oblastí v zmysle vyhlášky MP SR č. 344/2009 Z.z., ktorou sa vykonáva zákon o poľovníctve, ako v globále, tak aj na 1 ha poľovnej plochy. </a:t>
            </a:r>
          </a:p>
          <a:p>
            <a:pPr>
              <a:lnSpc>
                <a:spcPct val="80000"/>
              </a:lnSpc>
              <a:buFontTx/>
              <a:buNone/>
            </a:pPr>
            <a:endParaRPr lang="sk-SK"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74638"/>
            <a:ext cx="7777162" cy="850900"/>
          </a:xfrm>
        </p:spPr>
        <p:txBody>
          <a:bodyPr/>
          <a:lstStyle/>
          <a:p>
            <a:r>
              <a:rPr lang="sk-SK" sz="2400"/>
              <a:t>Podiel zo zdrojov</a:t>
            </a:r>
          </a:p>
        </p:txBody>
      </p:sp>
      <p:graphicFrame>
        <p:nvGraphicFramePr>
          <p:cNvPr id="6349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50825" y="919163"/>
          <a:ext cx="8497888" cy="5872162"/>
        </p:xfrm>
        <a:graphic>
          <a:graphicData uri="http://schemas.openxmlformats.org/presentationml/2006/ole">
            <p:oleObj spid="_x0000_s63492" name="Pracovný hárok" r:id="rId3" imgW="10230002" imgH="7067702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74638"/>
            <a:ext cx="7345363" cy="561975"/>
          </a:xfrm>
        </p:spPr>
        <p:txBody>
          <a:bodyPr/>
          <a:lstStyle/>
          <a:p>
            <a:r>
              <a:rPr lang="sk-SK" sz="2400"/>
              <a:t>Podiel zo zdrojov</a:t>
            </a:r>
          </a:p>
        </p:txBody>
      </p:sp>
      <p:graphicFrame>
        <p:nvGraphicFramePr>
          <p:cNvPr id="6451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50825" y="877888"/>
          <a:ext cx="8497888" cy="5870575"/>
        </p:xfrm>
        <a:graphic>
          <a:graphicData uri="http://schemas.openxmlformats.org/presentationml/2006/ole">
            <p:oleObj spid="_x0000_s64516" name="Pracovný hárok" r:id="rId3" imgW="10230002" imgH="7067702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74638"/>
            <a:ext cx="7632700" cy="633412"/>
          </a:xfrm>
        </p:spPr>
        <p:txBody>
          <a:bodyPr/>
          <a:lstStyle/>
          <a:p>
            <a:r>
              <a:rPr lang="sk-SK" sz="2400"/>
              <a:t>Podiel zo zdrojov</a:t>
            </a:r>
          </a:p>
        </p:txBody>
      </p:sp>
      <p:graphicFrame>
        <p:nvGraphicFramePr>
          <p:cNvPr id="6554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704850"/>
          <a:ext cx="8748713" cy="6043613"/>
        </p:xfrm>
        <a:graphic>
          <a:graphicData uri="http://schemas.openxmlformats.org/presentationml/2006/ole">
            <p:oleObj spid="_x0000_s65540" name="Pracovný hárok" r:id="rId3" imgW="10230002" imgH="7067702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Alternatívne aktivity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sk-SK"/>
          </a:p>
          <a:p>
            <a:pPr>
              <a:lnSpc>
                <a:spcPct val="90000"/>
              </a:lnSpc>
            </a:pPr>
            <a:endParaRPr lang="sk-SK"/>
          </a:p>
          <a:p>
            <a:pPr>
              <a:lnSpc>
                <a:spcPct val="90000"/>
              </a:lnSpc>
            </a:pPr>
            <a:endParaRPr lang="sk-SK"/>
          </a:p>
          <a:p>
            <a:pPr>
              <a:lnSpc>
                <a:spcPct val="90000"/>
              </a:lnSpc>
            </a:pPr>
            <a:r>
              <a:rPr lang="sk-SK"/>
              <a:t>Otvorené listy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/>
              <a:t>26.5.2010 býv. predsedovi vlády R.Ficovi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/>
              <a:t>2.9.2010 ministrovi pôdohospodárstva Zs.Simonovi</a:t>
            </a:r>
          </a:p>
          <a:p>
            <a:pPr>
              <a:lnSpc>
                <a:spcPct val="90000"/>
              </a:lnSpc>
              <a:buFontTx/>
              <a:buNone/>
            </a:pPr>
            <a:endParaRPr lang="sk-SK" sz="2000"/>
          </a:p>
          <a:p>
            <a:pPr>
              <a:lnSpc>
                <a:spcPct val="90000"/>
              </a:lnSpc>
              <a:buFontTx/>
              <a:buNone/>
            </a:pPr>
            <a:r>
              <a:rPr lang="sk-SK" sz="2000"/>
              <a:t>(Kópie do NR SR, K PV SR)</a:t>
            </a:r>
          </a:p>
        </p:txBody>
      </p:sp>
      <p:pic>
        <p:nvPicPr>
          <p:cNvPr id="39941" name="Picture 5" descr="Hlavicka-uplne no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176338"/>
            <a:ext cx="6911975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Tvrdenia a argumenty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z="2400"/>
              <a:t>SLOSP Pribina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/>
              <a:t>50 000 poľovníkov čaká, akým spôsobom sa bude vybavovať predĺženie platnosti PL (je ich 200, vystupujú ako „súčasť širokej poľovníckej verejnosti“...)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/>
              <a:t>SPK je súkromná spoločnosť, ktorá inkasuje za predĺženie PL prostriedky, ktoré by mali ísť do „rúk štátu“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/>
              <a:t>Veľkoplošné poľovnícke plánovanie je zbytočná byrokracia, poradné zbory nepružne riadia poľovníctvo cez Krajské lesné úrady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/>
              <a:t>Žiadosť o urýchlenú novelizáciu zákona a to pred novelou Vyhlášky č.344/2009 Z.z.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sk-SK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Názorová analýza</a:t>
            </a:r>
          </a:p>
        </p:txBody>
      </p:sp>
      <p:graphicFrame>
        <p:nvGraphicFramePr>
          <p:cNvPr id="19462" name="Diagram 6"/>
          <p:cNvGraphicFramePr>
            <a:graphicFrameLocks/>
          </p:cNvGraphicFramePr>
          <p:nvPr>
            <p:ph idx="1"/>
          </p:nvPr>
        </p:nvGraphicFramePr>
        <p:xfrm>
          <a:off x="385763" y="1528763"/>
          <a:ext cx="8372475" cy="4668837"/>
        </p:xfrm>
        <a:graphic>
          <a:graphicData uri="http://schemas.openxmlformats.org/drawingml/2006/compatibility">
            <com:legacyDrawing xmlns:com="http://schemas.openxmlformats.org/drawingml/2006/compatibility" spid="_x0000_s1946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Výber citátov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z="2400"/>
              <a:t>„Máme za to, že pred voľbami do NR SR je aj táto téma mimo iných aktuálna, keďže na Slovensku je približne 50 000 poľovníkov, ktorí sú zároveň občanmi a voličmi.“ </a:t>
            </a:r>
          </a:p>
          <a:p>
            <a:pPr>
              <a:lnSpc>
                <a:spcPct val="90000"/>
              </a:lnSpc>
            </a:pPr>
            <a:r>
              <a:rPr lang="sk-SK" sz="2400"/>
              <a:t>„Týmito zákonnými ustanoveniami boli prakticky </a:t>
            </a:r>
            <a:r>
              <a:rPr lang="sk-SK" sz="2400" b="1" i="1"/>
              <a:t>všetky poľovnícke organizácie na Slovensku</a:t>
            </a:r>
            <a:r>
              <a:rPr lang="sk-SK" sz="2400"/>
              <a:t>/ mimo Slovenského poľovníckeho zväzu/ vylúčené z procesu vytvorenia komory, nakoľko im nebolo umožnené vyjadriť sa k volebnému poriadku, k stanovám, k organizačnému, k rokovaciemu, ba ani k disciplinárnemu poriadku a zákonným ustanovením sú týmpádom nútené byť členmi takto novovzniknutej organizácie, o členstvo v ktorej v mnohých prípadoch ani nestoja“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sk-SK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Quo vadis </a:t>
            </a:r>
            <a:br>
              <a:rPr lang="sk-SK"/>
            </a:br>
            <a:r>
              <a:rPr lang="sk-SK"/>
              <a:t>slovenské poľovníctvo</a:t>
            </a:r>
          </a:p>
        </p:txBody>
      </p:sp>
      <p:sp>
        <p:nvSpPr>
          <p:cNvPr id="8499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838200" y="1905000"/>
            <a:ext cx="3929063" cy="4191000"/>
          </a:xfrm>
        </p:spPr>
        <p:txBody>
          <a:bodyPr/>
          <a:lstStyle/>
          <a:p>
            <a:r>
              <a:rPr lang="sk-SK"/>
              <a:t>„Nie sme zodpovední len za to, čo robíme, ale aj za to, čo nerobíme......“</a:t>
            </a:r>
          </a:p>
          <a:p>
            <a:pPr>
              <a:buFont typeface="Wingdings" pitchFamily="2" charset="2"/>
              <a:buNone/>
            </a:pPr>
            <a:r>
              <a:rPr lang="sk-SK"/>
              <a:t>                  (Menandros)</a:t>
            </a:r>
          </a:p>
        </p:txBody>
      </p:sp>
      <p:sp>
        <p:nvSpPr>
          <p:cNvPr id="84996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916488" y="1905000"/>
            <a:ext cx="3929062" cy="4191000"/>
          </a:xfrm>
        </p:spPr>
        <p:txBody>
          <a:bodyPr/>
          <a:lstStyle/>
          <a:p>
            <a:r>
              <a:rPr lang="sk-SK"/>
              <a:t>Čo nerobíme?</a:t>
            </a:r>
          </a:p>
          <a:p>
            <a:pPr>
              <a:buFont typeface="Wingdings" pitchFamily="2" charset="2"/>
              <a:buNone/>
            </a:pPr>
            <a:r>
              <a:rPr lang="sk-SK"/>
              <a:t>- zhrňme to spoločne a urobme aj to, lebo to urobí niekto za nás a bez nás! A to aj napriek tomu, čo sme  urobili doteraz.........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   Ďakujem za pozornosť</a:t>
            </a:r>
          </a:p>
        </p:txBody>
      </p:sp>
      <p:pic>
        <p:nvPicPr>
          <p:cNvPr id="88070" name="Picture 6" descr="Hrable 2009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516063"/>
            <a:ext cx="7848600" cy="5232400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274638"/>
            <a:ext cx="6697662" cy="1143000"/>
          </a:xfrm>
        </p:spPr>
        <p:txBody>
          <a:bodyPr/>
          <a:lstStyle/>
          <a:p>
            <a:r>
              <a:rPr lang="sk-SK" sz="2400"/>
              <a:t>Aktivita Ministerstva pôdohospodárstva, životného prostredia a regionálneho rozvoja SR</a:t>
            </a:r>
            <a:r>
              <a:rPr lang="sk-SK" sz="4000"/>
              <a:t> </a:t>
            </a:r>
          </a:p>
        </p:txBody>
      </p:sp>
      <p:sp>
        <p:nvSpPr>
          <p:cNvPr id="34820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838200" y="2265363"/>
            <a:ext cx="3929063" cy="38306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k-SK" sz="2400"/>
              <a:t>Dotaz rezortu na MS SR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2400"/>
          </a:p>
          <a:p>
            <a:pPr>
              <a:lnSpc>
                <a:spcPct val="80000"/>
              </a:lnSpc>
            </a:pPr>
            <a:r>
              <a:rPr lang="sk-SK" sz="2400"/>
              <a:t>Novelizácia Vyhlášky MP SR č.344/2009 Z.z.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2400"/>
          </a:p>
          <a:p>
            <a:pPr>
              <a:lnSpc>
                <a:spcPct val="80000"/>
              </a:lnSpc>
            </a:pPr>
            <a:r>
              <a:rPr lang="sk-SK" sz="2400"/>
              <a:t>Vládny návrh na zmenu a doplnenie zákona č.274/2009 Z.z.</a:t>
            </a:r>
          </a:p>
        </p:txBody>
      </p:sp>
      <p:sp>
        <p:nvSpPr>
          <p:cNvPr id="34821" name="Rectangle 5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916488" y="1905000"/>
            <a:ext cx="3929062" cy="4191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2000"/>
              <a:t>                   </a:t>
            </a:r>
            <a:r>
              <a:rPr lang="sk-SK" sz="1800" b="1" i="1"/>
              <a:t>Poverenie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 b="1" i="1"/>
              <a:t>        SPK na plnenie úloh SPZ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800" u="sng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 u="sng"/>
              <a:t>Ustanovujúci snem SPK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/>
              <a:t>S cieľom zabezpečenia kontinuity v dodržiavaní poľovníckej legislatívy v období tvorby štruktúr SPK, s odvolaním sa na ustanovenia § 41, ods.4, § 80 ods. 15 a § 81 zákona č. 274/2009 Z.z. o poľovníctve a o zmene a doplnení niektorých zákonov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 u="sng"/>
              <a:t>ukladá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/>
              <a:t>prezídiu SPK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/>
              <a:t>                      </a:t>
            </a:r>
            <a:r>
              <a:rPr lang="sk-SK" sz="1800" u="sng"/>
              <a:t>rozhodnúť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/>
              <a:t>o rozsahu poverenia pre SPZ ako základnej organizačnej jednotky SPK pri plnení zákonom stanovených úloh</a:t>
            </a:r>
          </a:p>
        </p:txBody>
      </p:sp>
      <p:pic>
        <p:nvPicPr>
          <p:cNvPr id="34822" name="Picture 6" descr="logo_mps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0"/>
            <a:ext cx="2843212" cy="966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Aktivita SPZ</a:t>
            </a:r>
          </a:p>
        </p:txBody>
      </p:sp>
      <p:sp>
        <p:nvSpPr>
          <p:cNvPr id="30725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838200" y="1905000"/>
            <a:ext cx="3929063" cy="4191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k-SK" sz="2400"/>
              <a:t>Plnenie úloh vyplývajúcich z poverenia SPK</a:t>
            </a:r>
          </a:p>
          <a:p>
            <a:pPr>
              <a:lnSpc>
                <a:spcPct val="80000"/>
              </a:lnSpc>
            </a:pPr>
            <a:r>
              <a:rPr lang="sk-SK" sz="2400"/>
              <a:t>Zabezpečenie poistenia členskej základne v súlade s novým zákonom </a:t>
            </a:r>
            <a:r>
              <a:rPr lang="sk-SK" sz="1200"/>
              <a:t>(§ 52, limit poistného plnenia min. 150 tis., resp. 3 tis.)</a:t>
            </a:r>
          </a:p>
          <a:p>
            <a:pPr>
              <a:lnSpc>
                <a:spcPct val="80000"/>
              </a:lnSpc>
            </a:pPr>
            <a:r>
              <a:rPr lang="sk-SK" sz="2400"/>
              <a:t>Modernizácia vzdelávacieho systému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/>
              <a:t>       (z dotácie od SOI, v rámci projektu: „Digitalizácia vzdelávacieho systému ľudských zdrojov v poľovníctve“)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2400" b="1"/>
              <a:t>.</a:t>
            </a:r>
            <a:r>
              <a:rPr lang="sk-SK" sz="2400"/>
              <a:t>   Monitoring zmien a doplnkov právnych noriem </a:t>
            </a:r>
            <a:r>
              <a:rPr lang="sk-SK" sz="1200"/>
              <a:t>(napr. novela zákona č.190/2003 Z. z.)</a:t>
            </a:r>
          </a:p>
          <a:p>
            <a:pPr>
              <a:lnSpc>
                <a:spcPct val="80000"/>
              </a:lnSpc>
            </a:pPr>
            <a:endParaRPr lang="sk-SK" sz="1200"/>
          </a:p>
          <a:p>
            <a:pPr>
              <a:lnSpc>
                <a:spcPct val="80000"/>
              </a:lnSpc>
            </a:pPr>
            <a:endParaRPr lang="sk-SK" sz="2400"/>
          </a:p>
        </p:txBody>
      </p:sp>
      <p:sp>
        <p:nvSpPr>
          <p:cNvPr id="30726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916488" y="1905000"/>
            <a:ext cx="3929062" cy="4191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sk-SK"/>
          </a:p>
        </p:txBody>
      </p:sp>
      <p:pic>
        <p:nvPicPr>
          <p:cNvPr id="30727" name="Picture 7" descr="SP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4650" y="0"/>
            <a:ext cx="1149350" cy="162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7200900" cy="1065213"/>
          </a:xfrm>
        </p:spPr>
        <p:txBody>
          <a:bodyPr/>
          <a:lstStyle/>
          <a:p>
            <a:r>
              <a:rPr lang="sk-SK" sz="3600"/>
              <a:t>Aktivita SPK</a:t>
            </a:r>
          </a:p>
        </p:txBody>
      </p:sp>
      <p:sp>
        <p:nvSpPr>
          <p:cNvPr id="389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557338"/>
            <a:ext cx="8229600" cy="59039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k-SK" sz="1800"/>
              <a:t>Odborná diskusia a príprava podkladov pre novelizáciu zákona o poľovníctve, vykonávacej vyhlášky k zákonu a Stanov komory</a:t>
            </a:r>
          </a:p>
          <a:p>
            <a:pPr>
              <a:lnSpc>
                <a:spcPct val="80000"/>
              </a:lnSpc>
            </a:pPr>
            <a:r>
              <a:rPr lang="sk-SK" sz="1800"/>
              <a:t>Účasť na budovaní a tvorbe štruktúr a štatútov veľkoplošného hospodárenia</a:t>
            </a:r>
          </a:p>
          <a:p>
            <a:pPr>
              <a:lnSpc>
                <a:spcPct val="80000"/>
              </a:lnSpc>
            </a:pPr>
            <a:r>
              <a:rPr lang="sk-SK" sz="1800"/>
              <a:t>Zavádzanie nového skúšobného poriadku vydaného ministerstvom</a:t>
            </a:r>
          </a:p>
          <a:p>
            <a:pPr>
              <a:lnSpc>
                <a:spcPct val="80000"/>
              </a:lnSpc>
            </a:pPr>
            <a:r>
              <a:rPr lang="sk-SK" sz="1800"/>
              <a:t>Vydávanie, predlžovanie a odnímanie poľovných lístkov</a:t>
            </a:r>
          </a:p>
          <a:p>
            <a:pPr>
              <a:lnSpc>
                <a:spcPct val="80000"/>
              </a:lnSpc>
            </a:pPr>
            <a:r>
              <a:rPr lang="sk-SK" sz="1800"/>
              <a:t>Príprava preškolení členov poľovníckej stráže a členov skúšobných komisií (termín do 31.12.2011)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8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800"/>
          </a:p>
          <a:p>
            <a:pPr>
              <a:lnSpc>
                <a:spcPct val="80000"/>
              </a:lnSpc>
            </a:pPr>
            <a:r>
              <a:rPr lang="sk-SK" sz="1800"/>
              <a:t>Vyhodnotenie budovania štruktúr komory z aspektu: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/>
              <a:t>     a) prekrytia pôsobnosti OPK s OkO a RgO SPZ (59 OPK, + 2)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/>
              <a:t>     b) riešenia ľudských zdrojov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/>
              <a:t>     c) optimalizácie využitia informačného systému a ekonomickej agendy (Zásady tvorby rozpočtu, rozpočtových opatrení a pravidiel rozpočtového hospodárenia)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/>
              <a:t>     d) optimalizácie zabezpečenia zdrojov financovania úloh komory vyplývajúcich zo zákona (§42), z koncepcií chovu zveri, výhľadových a ročných plánov poľovníckeho hospodárenia (§30) (Smernica SPK o zriadení fondu pre rozvoj a zveľaďovanie poľovníctva)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/>
              <a:t>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400"/>
              <a:t>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400"/>
              <a:t>     </a:t>
            </a:r>
          </a:p>
        </p:txBody>
      </p:sp>
      <p:pic>
        <p:nvPicPr>
          <p:cNvPr id="38916" name="Picture 4" descr="logo_SPK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9875" y="0"/>
            <a:ext cx="1254125" cy="1412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496300" cy="1295400"/>
          </a:xfrm>
        </p:spPr>
        <p:txBody>
          <a:bodyPr/>
          <a:lstStyle/>
          <a:p>
            <a:r>
              <a:rPr lang="sk-SK" sz="1800" b="0"/>
              <a:t> </a:t>
            </a:r>
            <a:r>
              <a:rPr lang="sk-SK" sz="2400" b="0"/>
              <a:t>S m e r n i c a</a:t>
            </a:r>
            <a:br>
              <a:rPr lang="sk-SK" sz="2400" b="0"/>
            </a:br>
            <a:r>
              <a:rPr lang="sk-SK" sz="2400" b="0"/>
              <a:t>Slovenskej poľovníckej komory</a:t>
            </a:r>
            <a:br>
              <a:rPr lang="sk-SK" sz="2400" b="0"/>
            </a:br>
            <a:r>
              <a:rPr lang="sk-SK" sz="2400" b="0"/>
              <a:t>o zriadení fondu pre rozvoj a zveľaďovanie poľovníctva</a:t>
            </a:r>
            <a:r>
              <a:rPr lang="sk-SK" sz="1800" b="0"/>
              <a:t> </a:t>
            </a:r>
            <a:r>
              <a:rPr lang="sk-SK" sz="4000"/>
              <a:t> 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sk-SK" sz="1400" b="1"/>
              <a:t>                                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sk-SK" sz="1400" b="1"/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sk-SK" sz="1400" b="1"/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sk-SK" sz="1400" b="1"/>
              <a:t>                              Článok 1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sk-SK" sz="1400" b="1" u="sng"/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sk-SK" sz="1400" b="1"/>
              <a:t>              </a:t>
            </a:r>
            <a:r>
              <a:rPr lang="sk-SK" sz="1400" b="1" u="sng"/>
              <a:t>Vznik, tvorba a účel fondu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sk-SK" sz="1400" b="1"/>
          </a:p>
          <a:p>
            <a:pPr marL="533400" indent="-533400">
              <a:lnSpc>
                <a:spcPct val="80000"/>
              </a:lnSpc>
            </a:pPr>
            <a:r>
              <a:rPr lang="sk-SK" sz="1600" b="1"/>
              <a:t>Fond pre rozvoj a zveľaďovanie poľovníctva</a:t>
            </a:r>
            <a:r>
              <a:rPr lang="sk-SK" sz="1600"/>
              <a:t> (ďalej len FRZP) zriaďuje Slovenská poľovnícka komora (ďalej len SPK) v súlade s § 42, ods. 2) zákona č. 274/2009 Z. z. o poľovníctve a o zmene a doplnení niektorých zákonov (ďalej len zákon), zo zdrojov podľa § 4, bod.2, písm. e) Stanov SPK </a:t>
            </a:r>
            <a:r>
              <a:rPr lang="sk-SK" sz="1600" b="1"/>
              <a:t>ako účelový fond na centrálnej a regionálnych úrovniach.</a:t>
            </a:r>
            <a:r>
              <a:rPr lang="sk-SK" sz="1600"/>
              <a:t> Prostriedky z tohto fondu sa môžu použiť len na účely stanovené v tejto smernici.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sk-SK" sz="1600"/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sk-SK" sz="1600"/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endParaRPr lang="sk-SK" sz="1400" b="1"/>
          </a:p>
          <a:p>
            <a:pPr marL="533400" indent="-533400" algn="just">
              <a:lnSpc>
                <a:spcPct val="80000"/>
              </a:lnSpc>
              <a:buFontTx/>
              <a:buAutoNum type="arabicPeriod"/>
            </a:pPr>
            <a:endParaRPr lang="sk-SK" sz="1400" b="1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038600" cy="50688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 b="1"/>
              <a:t>              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800" b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800" b="1"/>
              <a:t>                     </a:t>
            </a:r>
            <a:r>
              <a:rPr lang="sk-SK" sz="1400" b="1"/>
              <a:t>Článok 8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400" b="1" u="sng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400" b="1"/>
              <a:t>            </a:t>
            </a:r>
            <a:r>
              <a:rPr lang="sk-SK" sz="1400" b="1" u="sng"/>
              <a:t>Použitie prostriedkov z fondu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400" b="1" u="sng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400"/>
          </a:p>
          <a:p>
            <a:pPr>
              <a:lnSpc>
                <a:spcPct val="80000"/>
              </a:lnSpc>
            </a:pPr>
            <a:r>
              <a:rPr lang="sk-SK" sz="1600" b="1"/>
              <a:t>Prostriedky fondu</a:t>
            </a:r>
            <a:r>
              <a:rPr lang="sk-SK" sz="1600"/>
              <a:t> sú určené </a:t>
            </a:r>
            <a:r>
              <a:rPr lang="sk-SK" sz="1600" b="1"/>
              <a:t>prioritne na spolufinancovanie prípravy a realizácie projektov zo štrukturálnych fondov EÚ</a:t>
            </a:r>
            <a:r>
              <a:rPr lang="sk-SK" sz="1600"/>
              <a:t>, ktoré sú v súlade s čl. 1, ods. 3) tejto smernice</a:t>
            </a:r>
            <a:r>
              <a:rPr lang="sk-SK" sz="1600" b="1"/>
              <a:t> </a:t>
            </a:r>
            <a:r>
              <a:rPr lang="sk-SK" sz="1600"/>
              <a:t>slúžia na podporu činností zameraných na trvalo udržateľné, racionálne, cieľavedomé obhospodarovanie a využívanie voľne žijúcej zveri ako prírodného bohatstva a súčasti prírodných ekosystémov a na ochranu poľovníctva.</a:t>
            </a:r>
          </a:p>
          <a:p>
            <a:pPr>
              <a:lnSpc>
                <a:spcPct val="80000"/>
              </a:lnSpc>
            </a:pPr>
            <a:endParaRPr lang="sk-SK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3412"/>
          </a:xfrm>
        </p:spPr>
        <p:txBody>
          <a:bodyPr/>
          <a:lstStyle/>
          <a:p>
            <a:r>
              <a:rPr lang="sk-SK" sz="2800"/>
              <a:t>Použitie prostriedkov fondu, príklad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25538"/>
            <a:ext cx="4038600" cy="64071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k-SK" sz="1200" b="1"/>
              <a:t>PREZÍDIU SPZ                                                                                          K bodu 6 RADE SPZ                                                                                                 K bodu 7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 b="1"/>
              <a:t>      Vec</a:t>
            </a:r>
            <a:r>
              <a:rPr lang="sk-SK" sz="1200"/>
              <a:t>: </a:t>
            </a:r>
            <a:r>
              <a:rPr lang="sk-SK" sz="1200" i="1" u="sng"/>
              <a:t>Prehľad príspevkov od OkO-RgO SPZ za CV PP NR 05 k 30.06.2009</a:t>
            </a:r>
            <a:endParaRPr lang="sk-SK" sz="1200" b="1" u="sng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 b="1"/>
              <a:t>      Predkladá: </a:t>
            </a:r>
            <a:r>
              <a:rPr lang="sk-SK" sz="1200" i="1"/>
              <a:t>PaedDr. Imrich Šuba, VR K SPZ</a:t>
            </a:r>
            <a:endParaRPr lang="sk-SK" sz="1200" b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 b="1"/>
              <a:t>      Vypracovala: </a:t>
            </a:r>
            <a:r>
              <a:rPr lang="sk-SK" sz="1200" i="1"/>
              <a:t>Elena Oravcová, K SPZ</a:t>
            </a:r>
            <a:endParaRPr lang="sk-SK" sz="12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/>
              <a:t>Predkladám prezídiu a rade SPZ prehľad príspevkov od OkO-RgO SPZ za CV PP NR 05 k 30.06.2009.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/>
              <a:t>Z uvedeného prehľadu príspevkov od OkO-RgO SPZ na CV PP NR 05 vyplýva, že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/>
              <a:t>uznesenie rady SPZ č. 32/2004 z 20.11.2004 je splnené. Príspevky vo výške 176 330,81 €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/>
              <a:t>predstavujú 100,41 % plnenie.</a:t>
            </a:r>
            <a:endParaRPr lang="sk-SK" sz="1200" b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 b="1"/>
              <a:t>Návrh na uznesenie: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 b="1"/>
              <a:t>Prezídium SPZ </a:t>
            </a:r>
            <a:r>
              <a:rPr lang="sk-SK" sz="1200"/>
              <a:t>1. b e r i e  n a  v e d o m i e prehľad príspevkov od OkO-RgO SPZ za CV PP NR 05 k 30.06.2009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/>
              <a:t>                          2.u k l a d á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/>
              <a:t>       výkonnému riaditeľovi kancelárie SPZ predložiť prehľad príspevkov od OkO-RgO SPZ za CV PP NR 05 k 30.06.2009 rade SPZ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 b="1"/>
              <a:t>Rada SPZ </a:t>
            </a:r>
            <a:r>
              <a:rPr lang="sk-SK" sz="1200"/>
              <a:t>b e r i e   n a   v e d o m i 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/>
              <a:t>        splnenie uznesenia rady SPZ č. 32/2004 z 20.11.2004 – poskytnutie príspevkov z OkO-RgO SPZ na CVPP Nitra 2005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/>
              <a:t>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/>
              <a:t>Žilina 06.-07.11.2009			            		       PaedDr. Imrich Šuba, v.r.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25538"/>
            <a:ext cx="4038600" cy="54721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k-SK" sz="1600"/>
              <a:t>Financovanie CV PP Nitra 2005 zo </a:t>
            </a:r>
            <a:r>
              <a:rPr lang="sk-SK" sz="1600" b="1"/>
              <a:t>zdrojov členskej základne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600"/>
              <a:t>Prvá úhrada 2. februára 2005, posledná 23. apríla 2009, t.j. </a:t>
            </a:r>
            <a:r>
              <a:rPr lang="sk-SK" sz="1600" b="1"/>
              <a:t>4,5  roka</a:t>
            </a:r>
            <a:r>
              <a:rPr lang="sk-SK" sz="1600"/>
              <a:t> od prijatia uznesenia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200"/>
              <a:t>                                       </a:t>
            </a:r>
            <a:r>
              <a:rPr lang="sk-SK" sz="2000" b="1"/>
              <a:t>176 331.- €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20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200"/>
          </a:p>
          <a:p>
            <a:pPr>
              <a:lnSpc>
                <a:spcPct val="80000"/>
              </a:lnSpc>
            </a:pPr>
            <a:r>
              <a:rPr lang="sk-SK" sz="1600"/>
              <a:t>Financovanie CV PP Nitra 2005 </a:t>
            </a:r>
            <a:r>
              <a:rPr lang="sk-SK" sz="1600" b="1"/>
              <a:t>zo zdrojov FRZP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600" b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600"/>
              <a:t>Pri úhrade 100 % z vlastných zdrojov fondu by pri súčasnom nastavení príspevkov znamenalo použitie prostriedkov deponovaných </a:t>
            </a:r>
            <a:r>
              <a:rPr lang="sk-SK" sz="1600" b="1"/>
              <a:t>1,5 roka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6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600"/>
              <a:t>Pri úhrade 50 % zo zdrojov fondu (kofinancovanie podľa predpisov na použitie prostriedkov štrukturálnych fondov alebo iných zdrojov nenávratných dotácií) by boli vyčerpané prostriedky </a:t>
            </a:r>
            <a:r>
              <a:rPr lang="sk-SK" sz="1600" b="1"/>
              <a:t>len vo výške zodpovedajúcej necelým 74 % ročných disponibilných zdrojov fondu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6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sz="2400" b="0"/>
              <a:t>S m e r n i c a</a:t>
            </a:r>
            <a:br>
              <a:rPr lang="sk-SK" sz="2400" b="0"/>
            </a:br>
            <a:r>
              <a:rPr lang="sk-SK" sz="2400" b="0"/>
              <a:t>Slovenskej poľovníckej komory</a:t>
            </a:r>
            <a:br>
              <a:rPr lang="sk-SK" sz="2400" b="0"/>
            </a:br>
            <a:r>
              <a:rPr lang="sk-SK" sz="2400" b="0"/>
              <a:t>o zriadení fondu pre rozvoj a zveľaďovanie poľovníctva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600" b="1"/>
              <a:t>                                                              Článok 8</a:t>
            </a:r>
            <a:endParaRPr lang="sk-SK" sz="1600" b="1" u="sng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600" b="1"/>
              <a:t>                                             </a:t>
            </a:r>
            <a:r>
              <a:rPr lang="sk-SK" sz="1600" b="1" u="sng"/>
              <a:t>Použitie prostriedkov z fondu</a:t>
            </a:r>
            <a:endParaRPr lang="sk-SK" sz="1600" u="sng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sk-SK" sz="1600"/>
          </a:p>
          <a:p>
            <a:pPr>
              <a:lnSpc>
                <a:spcPct val="80000"/>
              </a:lnSpc>
            </a:pPr>
            <a:r>
              <a:rPr lang="sk-SK" sz="1600"/>
              <a:t>Za oprávnené použitie prostriedkov fondu sa považuje aj spolufinancovanie nasledovných aktivít: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600"/>
              <a:t> - plnenie úloh vyplývajúcich zo schválenej koncepcie rozvoja poľovníctva </a:t>
            </a:r>
            <a:r>
              <a:rPr lang="sk-SK" sz="1600" b="1"/>
              <a:t>(§ 42 ods.1 písm. i) zákona</a:t>
            </a:r>
            <a:r>
              <a:rPr lang="sk-SK" sz="1600"/>
              <a:t>) a úloh veľkoplošného poľovníckeho hospodárenia </a:t>
            </a:r>
            <a:r>
              <a:rPr lang="sk-SK" sz="1600" b="1"/>
              <a:t>(§ 18 zákona)</a:t>
            </a:r>
            <a:r>
              <a:rPr lang="sk-SK" sz="160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600"/>
              <a:t> - plnenie úloh súvisiacich s organizáciou celoštátnej výstavy trofejí </a:t>
            </a:r>
            <a:r>
              <a:rPr lang="sk-SK" sz="1600" b="1"/>
              <a:t>(§ 23, ods. 10 zákona)</a:t>
            </a:r>
            <a:r>
              <a:rPr lang="sk-SK" sz="1600"/>
              <a:t> a chovateľských prehliadok vrátane odbornej prípravy členov hodnotiteľských komisií </a:t>
            </a:r>
            <a:r>
              <a:rPr lang="sk-SK" sz="1600" b="1"/>
              <a:t>(§ 42, ods. 1 písm. g zákona)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600"/>
              <a:t> - plnenie úloh pri príprave všeobecne záväzných právnych predpisov na úseku poľovníctva a pri spracovaní prvotných štatistických údajov a evidencií na úseku poľovníctva </a:t>
            </a:r>
            <a:r>
              <a:rPr lang="sk-SK" sz="1600" b="1"/>
              <a:t>(§ 42, ods. 1 písm. h) a j) zákona)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600"/>
              <a:t> - plnenie úloh súvisiacich so zabezpečením vzdelávania členov poľovníckej stráže a členov skúšobných komisií </a:t>
            </a:r>
            <a:r>
              <a:rPr lang="sk-SK" sz="1600" b="1"/>
              <a:t>(§ 80, ods. 13 a 14 zákona)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600"/>
              <a:t> - plnenie úloh súvisiacich so zabezpečením prípravy a priebehu streleckých, kynologických a sokoliarskych podujatí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600"/>
              <a:t> - plnenie úloh súvisiacich so zabezpečením prípravy a priebehu poľovníckych podujatí zameraných na prácu s mládežou a na šírenie poľovníckych tradícií, kultúry a etiky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sk-SK" sz="1600"/>
              <a:t> - podpora výskumu v poľovníctve a zavádzanie jeho výsledkov do poľovníckej praxe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Zdroje fondu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2911475"/>
          </a:xfrm>
        </p:spPr>
        <p:txBody>
          <a:bodyPr/>
          <a:lstStyle/>
          <a:p>
            <a:r>
              <a:rPr lang="sk-SK" sz="2800"/>
              <a:t>Fond sa tvorí z poplatkov za hektár poľovnej plochy, začlenenej do príslušného poľovného revíru obhospodarovaného poľovníckou organizáciou alebo základnou organizačnou jednotkou SPK </a:t>
            </a:r>
          </a:p>
        </p:txBody>
      </p:sp>
      <p:graphicFrame>
        <p:nvGraphicFramePr>
          <p:cNvPr id="57348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0" y="4149725"/>
          <a:ext cx="8243888" cy="2470150"/>
        </p:xfrm>
        <a:graphic>
          <a:graphicData uri="http://schemas.openxmlformats.org/presentationml/2006/ole">
            <p:oleObj spid="_x0000_s57348" name="Dokument" r:id="rId3" imgW="5908647" imgH="1769632" progId="Word.Document.8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Predvolený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rstvy skla">
  <a:themeElements>
    <a:clrScheme name="Vrstvy skla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Vrstvy skl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skla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skla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skla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pona">
  <a:themeElements>
    <a:clrScheme name="Opona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Opo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pona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ona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ona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Javorové listy">
  <a:themeElements>
    <a:clrScheme name="Javorové listy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Javorové list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avorové listy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ové listy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ové listy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orové listy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ové listy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ové listy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ové listy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ové listy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ové listy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edvolený návrh 2">
    <a:dk1>
      <a:srgbClr val="000000"/>
    </a:dk1>
    <a:lt1>
      <a:srgbClr val="FFFFFF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FFFFF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560</TotalTime>
  <Words>766</Words>
  <Application>Microsoft Office PowerPoint</Application>
  <PresentationFormat>Prezentácia na obrazovke (4:3)</PresentationFormat>
  <Paragraphs>151</Paragraphs>
  <Slides>22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4</vt:i4>
      </vt:variant>
      <vt:variant>
        <vt:lpstr>Vložené servery OLE</vt:lpstr>
      </vt:variant>
      <vt:variant>
        <vt:i4>3</vt:i4>
      </vt:variant>
      <vt:variant>
        <vt:lpstr>Nadpisy snímok</vt:lpstr>
      </vt:variant>
      <vt:variant>
        <vt:i4>22</vt:i4>
      </vt:variant>
    </vt:vector>
  </HeadingPairs>
  <TitlesOfParts>
    <vt:vector size="34" baseType="lpstr">
      <vt:lpstr>Arial</vt:lpstr>
      <vt:lpstr>Arial Black</vt:lpstr>
      <vt:lpstr>Times New Roman</vt:lpstr>
      <vt:lpstr>Wingdings</vt:lpstr>
      <vt:lpstr>Tahoma</vt:lpstr>
      <vt:lpstr>Predvolený návrh</vt:lpstr>
      <vt:lpstr>Vrstvy skla</vt:lpstr>
      <vt:lpstr>Opona</vt:lpstr>
      <vt:lpstr>Javorové listy</vt:lpstr>
      <vt:lpstr>Dokument programu Microsoft Word</vt:lpstr>
      <vt:lpstr>Pracovný hárok programu Microsoft Office Excel</vt:lpstr>
      <vt:lpstr>Graf programu Microsoft Office Excel</vt:lpstr>
      <vt:lpstr>Názorové platformy súčasného usporiadania poľovníctva na Slovensku</vt:lpstr>
      <vt:lpstr>Názorová analýza</vt:lpstr>
      <vt:lpstr>Aktivita Ministerstva pôdohospodárstva, životného prostredia a regionálneho rozvoja SR </vt:lpstr>
      <vt:lpstr>Aktivita SPZ</vt:lpstr>
      <vt:lpstr>Aktivita SPK</vt:lpstr>
      <vt:lpstr> S m e r n i c a Slovenskej poľovníckej komory o zriadení fondu pre rozvoj a zveľaďovanie poľovníctva  </vt:lpstr>
      <vt:lpstr>Použitie prostriedkov fondu, príklad</vt:lpstr>
      <vt:lpstr>S m e r n i c a Slovenskej poľovníckej komory o zriadení fondu pre rozvoj a zveľaďovanie poľovníctva</vt:lpstr>
      <vt:lpstr>Zdroje fondu</vt:lpstr>
      <vt:lpstr>Zdroje z produkcie</vt:lpstr>
      <vt:lpstr>Zdroje z produkcie</vt:lpstr>
      <vt:lpstr>Zdroje z produkcie</vt:lpstr>
      <vt:lpstr>Produkcia diviny v r.2009</vt:lpstr>
      <vt:lpstr>Produkcia diviny</vt:lpstr>
      <vt:lpstr>Podiel zo zdrojov</vt:lpstr>
      <vt:lpstr>Podiel zo zdrojov</vt:lpstr>
      <vt:lpstr>Podiel zo zdrojov</vt:lpstr>
      <vt:lpstr>Alternatívne aktivity</vt:lpstr>
      <vt:lpstr>Tvrdenia a argumenty</vt:lpstr>
      <vt:lpstr>Výber citátov</vt:lpstr>
      <vt:lpstr>Quo vadis  slovenské poľovníctvo</vt:lpstr>
      <vt:lpstr>   Ďakujem za pozornosť</vt:lpstr>
    </vt:vector>
  </TitlesOfParts>
  <Company>Kancelaria NR SR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Názorové platformy súčasného usporiadania poľovníctva na Slovensku</dc:title>
  <dc:creator>Tibor.Lehotsky</dc:creator>
  <cp:lastModifiedBy>Imrich Suba</cp:lastModifiedBy>
  <cp:revision>24</cp:revision>
  <dcterms:created xsi:type="dcterms:W3CDTF">2010-10-17T16:54:10Z</dcterms:created>
  <dcterms:modified xsi:type="dcterms:W3CDTF">2010-10-22T12:59:57Z</dcterms:modified>
</cp:coreProperties>
</file>